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notesMasterIdLst>
    <p:notesMasterId r:id="rId50"/>
  </p:notesMasterIdLst>
  <p:sldIdLst>
    <p:sldId id="256" r:id="rId2"/>
    <p:sldId id="263" r:id="rId3"/>
    <p:sldId id="257" r:id="rId4"/>
    <p:sldId id="258" r:id="rId5"/>
    <p:sldId id="260" r:id="rId6"/>
    <p:sldId id="262" r:id="rId7"/>
    <p:sldId id="265" r:id="rId8"/>
    <p:sldId id="266" r:id="rId9"/>
    <p:sldId id="267" r:id="rId10"/>
    <p:sldId id="268" r:id="rId11"/>
    <p:sldId id="269" r:id="rId12"/>
    <p:sldId id="272" r:id="rId13"/>
    <p:sldId id="259" r:id="rId14"/>
    <p:sldId id="273" r:id="rId15"/>
    <p:sldId id="294" r:id="rId16"/>
    <p:sldId id="293" r:id="rId17"/>
    <p:sldId id="285" r:id="rId18"/>
    <p:sldId id="298" r:id="rId19"/>
    <p:sldId id="295" r:id="rId20"/>
    <p:sldId id="296" r:id="rId21"/>
    <p:sldId id="297" r:id="rId22"/>
    <p:sldId id="299" r:id="rId23"/>
    <p:sldId id="301" r:id="rId24"/>
    <p:sldId id="302" r:id="rId25"/>
    <p:sldId id="303" r:id="rId26"/>
    <p:sldId id="300" r:id="rId27"/>
    <p:sldId id="304" r:id="rId28"/>
    <p:sldId id="305" r:id="rId29"/>
    <p:sldId id="307" r:id="rId30"/>
    <p:sldId id="308" r:id="rId31"/>
    <p:sldId id="316" r:id="rId32"/>
    <p:sldId id="315" r:id="rId33"/>
    <p:sldId id="311" r:id="rId34"/>
    <p:sldId id="313" r:id="rId35"/>
    <p:sldId id="314" r:id="rId36"/>
    <p:sldId id="317" r:id="rId37"/>
    <p:sldId id="318" r:id="rId38"/>
    <p:sldId id="319" r:id="rId39"/>
    <p:sldId id="320" r:id="rId40"/>
    <p:sldId id="309" r:id="rId41"/>
    <p:sldId id="327" r:id="rId42"/>
    <p:sldId id="306" r:id="rId43"/>
    <p:sldId id="321" r:id="rId44"/>
    <p:sldId id="322" r:id="rId45"/>
    <p:sldId id="323" r:id="rId46"/>
    <p:sldId id="326" r:id="rId47"/>
    <p:sldId id="324" r:id="rId48"/>
    <p:sldId id="32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/>
    <p:restoredTop sz="94620"/>
  </p:normalViewPr>
  <p:slideViewPr>
    <p:cSldViewPr snapToGrid="0" snapToObjects="1" showGuides="1">
      <p:cViewPr varScale="1">
        <p:scale>
          <a:sx n="98" d="100"/>
          <a:sy n="98" d="100"/>
        </p:scale>
        <p:origin x="96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4DE0C-FCF3-DF4A-9915-597A312DF899}" type="datetimeFigureOut">
              <a:rPr lang="en-US" smtClean="0"/>
              <a:t>8/14/21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707E7-9576-054F-AA05-1D2A6EF86B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707E7-9576-054F-AA05-1D2A6EF86B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98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707E7-9576-054F-AA05-1D2A6EF86B7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5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3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8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2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7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03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3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5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5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nongnoochr/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ongnoochr/covid-buddy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covid-buddy.herokuapp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hyperlink" Target="https://devpost.com/software/covid-buddy-sqno5c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pectrum.ieee.org/how-the-boeing-737-max-disaster-looks-to-a-software-develop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:3000/" TargetMode="External"/><Relationship Id="rId4" Type="http://schemas.openxmlformats.org/officeDocument/2006/relationships/hyperlink" Target="https://github.com/nongnoochr/covid-buddy.gi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" TargetMode="External"/><Relationship Id="rId2" Type="http://schemas.openxmlformats.org/officeDocument/2006/relationships/hyperlink" Target="https://jestj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services/QnAService.j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services/QnAService.test.js" TargetMode="Externa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components/QnA/HCPInfo.j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components/HCPInfo.test.js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__tests__/App.test.j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9.png"/><Relationship Id="rId4" Type="http://schemas.openxmlformats.org/officeDocument/2006/relationships/hyperlink" Target="https://github.com/nongnoochr/covid-buddy/blob/main/client/src/App.j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7451028/jest-finds-tests-but-doesnt-collect-coverag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server/Utils.j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__tests__/server/Utils.test.js" TargetMode="Externa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test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__tests__/e2e/prodApp.test.j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tree/main/artifacts" TargetMode="External"/><Relationship Id="rId2" Type="http://schemas.openxmlformats.org/officeDocument/2006/relationships/hyperlink" Target="https://github.com/nongnoochr/covid-budd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wright.dev/" TargetMode="External"/><Relationship Id="rId4" Type="http://schemas.openxmlformats.org/officeDocument/2006/relationships/hyperlink" Target="https://jestjs.io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Different science and technology icons on a green background">
            <a:extLst>
              <a:ext uri="{FF2B5EF4-FFF2-40B4-BE49-F238E27FC236}">
                <a16:creationId xmlns:a16="http://schemas.microsoft.com/office/drawing/2014/main" id="{37654A19-A1F8-4B80-90F1-031AF9570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" t="22442" r="-1" b="426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4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6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88FCF0-EFCA-1C49-8D51-9DD161E70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2612367"/>
            <a:ext cx="9966960" cy="3017156"/>
          </a:xfrm>
        </p:spPr>
        <p:txBody>
          <a:bodyPr>
            <a:normAutofit/>
          </a:bodyPr>
          <a:lstStyle/>
          <a:p>
            <a:r>
              <a:rPr lang="en-US" dirty="0"/>
              <a:t>Automated Testing for 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0267F-1F58-1848-A223-724CD5E96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565117"/>
            <a:ext cx="7891272" cy="62001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</a:t>
            </a:r>
            <a:r>
              <a:rPr lang="en-US" sz="2000" dirty="0" err="1">
                <a:solidFill>
                  <a:schemeClr val="bg1"/>
                </a:solidFill>
              </a:rPr>
              <a:t>Nongnooch</a:t>
            </a:r>
            <a:r>
              <a:rPr lang="en-US" sz="2000" dirty="0">
                <a:solidFill>
                  <a:schemeClr val="bg1"/>
                </a:solidFill>
              </a:rPr>
              <a:t> Roongpiboonsopit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August 14</a:t>
            </a:r>
            <a:r>
              <a:rPr lang="en-US" sz="2000" baseline="30000" dirty="0">
                <a:solidFill>
                  <a:schemeClr val="bg1"/>
                </a:solidFill>
              </a:rPr>
              <a:t>th</a:t>
            </a:r>
            <a:r>
              <a:rPr lang="en-US" sz="2000" dirty="0">
                <a:solidFill>
                  <a:schemeClr val="bg1"/>
                </a:solidFill>
              </a:rPr>
              <a:t>, 2021</a:t>
            </a:r>
          </a:p>
          <a:p>
            <a:r>
              <a:rPr lang="en-US" sz="1100" dirty="0">
                <a:solidFill>
                  <a:schemeClr val="bg1"/>
                </a:solidFill>
                <a:hlinkClick r:id="rId8"/>
              </a:rPr>
              <a:t>https://www.linkedin.com/in/nongnoochr/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2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Example: Integ Test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84" y="640080"/>
            <a:ext cx="3995490" cy="5588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Possible integ test cases</a:t>
            </a:r>
          </a:p>
          <a:p>
            <a:pPr lvl="1"/>
            <a:r>
              <a:rPr lang="en-US"/>
              <a:t>Clicking ‘7’, ’+’, ‘8’, ‘=‘ and verify that the display shows ‘15’</a:t>
            </a:r>
          </a:p>
          <a:p>
            <a:pPr lvl="1"/>
            <a:r>
              <a:rPr lang="en-US"/>
              <a:t>Clicking the ‘AC’ button should reset the display</a:t>
            </a:r>
          </a:p>
          <a:p>
            <a:pPr marL="274320" lvl="1" indent="0">
              <a:buNone/>
            </a:pPr>
            <a:endParaRPr lang="en-US"/>
          </a:p>
          <a:p>
            <a:pPr lvl="1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9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(e2e)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Simulate a user level experience across the full stack of a software product</a:t>
            </a:r>
          </a:p>
          <a:p>
            <a:pPr lvl="1"/>
            <a:r>
              <a:rPr lang="en-US" dirty="0"/>
              <a:t>These tests are highly valuable to implement as they offer assurance that real users are having a smooth bug free experience, even when new commits are pushed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E2E tests can be expensive </a:t>
            </a:r>
            <a:r>
              <a:rPr lang="en-US" dirty="0"/>
              <a:t>up front to capture and record the user flow sequence</a:t>
            </a:r>
          </a:p>
          <a:p>
            <a:pPr lvl="1"/>
            <a:r>
              <a:rPr lang="en-US" dirty="0"/>
              <a:t>Tests at this level should saved to capture </a:t>
            </a:r>
            <a:r>
              <a:rPr lang="en-US" i="1" u="sng" dirty="0"/>
              <a:t>design cases and requirements</a:t>
            </a:r>
          </a:p>
          <a:p>
            <a:pPr lvl="1"/>
            <a:r>
              <a:rPr lang="en-US" dirty="0"/>
              <a:t>They can be used to replace manual testing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0629" y="2638379"/>
            <a:ext cx="5254171" cy="384825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320EF0-BBCF-4227-8108-92736B72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Example: E2E Test cases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35255CE7-05D7-F24A-BC97-679E25EF6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5900" y="5182498"/>
            <a:ext cx="1517675" cy="1517675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7F6EE84F-F99E-A94A-9466-030FA1400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998" y="484632"/>
            <a:ext cx="1725481" cy="36666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Possible E2E test cases</a:t>
            </a:r>
          </a:p>
          <a:p>
            <a:pPr lvl="1"/>
            <a:r>
              <a:rPr lang="en-US" dirty="0"/>
              <a:t>Select a restaurant should show up menu of the selected restaurant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/>
              <a:t>Click the ‘Order NOW’ button should place an order in the cart to the server and return an appropriate response to the user</a:t>
            </a:r>
          </a:p>
          <a:p>
            <a:pPr lvl="1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Down Arrow 5">
            <a:extLst>
              <a:ext uri="{FF2B5EF4-FFF2-40B4-BE49-F238E27FC236}">
                <a16:creationId xmlns:a16="http://schemas.microsoft.com/office/drawing/2014/main" id="{743BF8C7-B5D2-7E48-8E32-E110AC9F76C4}"/>
              </a:ext>
            </a:extLst>
          </p:cNvPr>
          <p:cNvSpPr/>
          <p:nvPr/>
        </p:nvSpPr>
        <p:spPr>
          <a:xfrm>
            <a:off x="1872341" y="4314397"/>
            <a:ext cx="290286" cy="868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FFB809A-052D-F543-B067-84B667C38892}"/>
              </a:ext>
            </a:extLst>
          </p:cNvPr>
          <p:cNvSpPr/>
          <p:nvPr/>
        </p:nvSpPr>
        <p:spPr>
          <a:xfrm>
            <a:off x="2278743" y="4281714"/>
            <a:ext cx="290286" cy="90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FBA68-5156-B042-A247-A39DE9A98D3A}"/>
              </a:ext>
            </a:extLst>
          </p:cNvPr>
          <p:cNvSpPr txBox="1"/>
          <p:nvPr/>
        </p:nvSpPr>
        <p:spPr>
          <a:xfrm>
            <a:off x="1435900" y="795255"/>
            <a:ext cx="1517675" cy="646331"/>
          </a:xfrm>
          <a:prstGeom prst="rect">
            <a:avLst/>
          </a:prstGeom>
          <a:solidFill>
            <a:schemeClr val="tx1">
              <a:lumMod val="95000"/>
            </a:schemeClr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Grub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Food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D3A7D-FB45-4845-B34E-C91CF9AD2FBD}"/>
              </a:ext>
            </a:extLst>
          </p:cNvPr>
          <p:cNvSpPr txBox="1"/>
          <p:nvPr/>
        </p:nvSpPr>
        <p:spPr>
          <a:xfrm>
            <a:off x="1443158" y="1542741"/>
            <a:ext cx="1517675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Awesome Restaurant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879FAD-65F7-F345-9E36-C9BEADB58372}"/>
              </a:ext>
            </a:extLst>
          </p:cNvPr>
          <p:cNvSpPr txBox="1"/>
          <p:nvPr/>
        </p:nvSpPr>
        <p:spPr>
          <a:xfrm>
            <a:off x="1435902" y="1869316"/>
            <a:ext cx="1517675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Dishes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2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3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Drinks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73D79D-253D-9440-B7F2-2A2193DD1DB7}"/>
              </a:ext>
            </a:extLst>
          </p:cNvPr>
          <p:cNvSpPr txBox="1"/>
          <p:nvPr/>
        </p:nvSpPr>
        <p:spPr>
          <a:xfrm>
            <a:off x="1435899" y="3542304"/>
            <a:ext cx="1517675" cy="369332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Order NOW</a:t>
            </a:r>
          </a:p>
        </p:txBody>
      </p:sp>
    </p:spTree>
    <p:extLst>
      <p:ext uri="{BB962C8B-B14F-4D97-AF65-F5344CB8AC3E}">
        <p14:creationId xmlns:p14="http://schemas.microsoft.com/office/powerpoint/2010/main" val="2930797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Adhere to test pyramid for quality and testability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1770741" y="2277532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CE1BF3-2A6F-274F-B977-D8877731EFB3}"/>
              </a:ext>
            </a:extLst>
          </p:cNvPr>
          <p:cNvGrpSpPr/>
          <p:nvPr/>
        </p:nvGrpSpPr>
        <p:grpSpPr>
          <a:xfrm>
            <a:off x="7445827" y="2234630"/>
            <a:ext cx="3358236" cy="4323404"/>
            <a:chOff x="7445827" y="2234630"/>
            <a:chExt cx="3358236" cy="4323404"/>
          </a:xfrm>
        </p:grpSpPr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B3BE1066-FEED-C441-B242-A0AA432780D7}"/>
                </a:ext>
              </a:extLst>
            </p:cNvPr>
            <p:cNvSpPr/>
            <p:nvPr/>
          </p:nvSpPr>
          <p:spPr>
            <a:xfrm>
              <a:off x="7445827" y="2277531"/>
              <a:ext cx="740229" cy="4280503"/>
            </a:xfrm>
            <a:prstGeom prst="upArrow">
              <a:avLst/>
            </a:prstGeom>
            <a:gradFill flip="none" rotWithShape="1">
              <a:gsLst>
                <a:gs pos="97008">
                  <a:srgbClr val="F6C1AD"/>
                </a:gs>
                <a:gs pos="0">
                  <a:srgbClr val="00B05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0B108-645E-7741-98CB-4EFE9B41702E}"/>
                </a:ext>
              </a:extLst>
            </p:cNvPr>
            <p:cNvSpPr txBox="1"/>
            <p:nvPr/>
          </p:nvSpPr>
          <p:spPr>
            <a:xfrm>
              <a:off x="8423721" y="6188702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Fast, Easy to debug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0954C-FBB9-664E-BDC8-49BFF7D94BE3}"/>
                </a:ext>
              </a:extLst>
            </p:cNvPr>
            <p:cNvSpPr txBox="1"/>
            <p:nvPr/>
          </p:nvSpPr>
          <p:spPr>
            <a:xfrm>
              <a:off x="8423721" y="2234630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Slow, Flaky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34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FB3768C-1D21-400E-B059-EFF86063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-1"/>
            <a:ext cx="121886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4D87BCA1-45E6-44B3-B3DA-1F4144DE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6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72B83-B799-9846-A2B6-B8F98902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82969" cy="558035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There are so many JS testing Libraries.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which one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0130-1A31-634F-B884-F7F27FF5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557" y="643466"/>
            <a:ext cx="6630177" cy="55287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Frameworks</a:t>
            </a:r>
          </a:p>
          <a:p>
            <a:pPr lvl="1"/>
            <a:r>
              <a:rPr lang="en-US" sz="3200" dirty="0"/>
              <a:t>Jest, Mocha, Protractor, Jasmine, </a:t>
            </a:r>
            <a:r>
              <a:rPr lang="en-US" sz="3200" dirty="0" err="1"/>
              <a:t>QUnit</a:t>
            </a:r>
            <a:r>
              <a:rPr lang="en-US" sz="3200" dirty="0"/>
              <a:t>, etc.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Browser Controller Libraries</a:t>
            </a:r>
          </a:p>
          <a:p>
            <a:pPr marL="0" indent="0">
              <a:buNone/>
            </a:pPr>
            <a:r>
              <a:rPr lang="en-US" sz="2400" dirty="0"/>
              <a:t>(for E2E Testing)</a:t>
            </a:r>
            <a:endParaRPr lang="en-US" sz="3200" dirty="0"/>
          </a:p>
          <a:p>
            <a:pPr lvl="1"/>
            <a:r>
              <a:rPr lang="en-US" sz="3200" dirty="0"/>
              <a:t>Playwright, Puppeteer, </a:t>
            </a:r>
            <a:r>
              <a:rPr lang="en-US" sz="3200" dirty="0" err="1"/>
              <a:t>FuncUnit</a:t>
            </a:r>
            <a:r>
              <a:rPr lang="en-US" sz="3200" dirty="0"/>
              <a:t> etc.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Above  are available JS testing libraries 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nodejs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as of August 12</a:t>
            </a:r>
            <a:r>
              <a:rPr lang="en-US" sz="1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</a:t>
            </a:r>
          </a:p>
          <a:p>
            <a:pPr marL="274320" lvl="1" indent="0">
              <a:buNone/>
            </a:pPr>
            <a:endParaRPr lang="en-US" sz="3200" dirty="0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9AE62FDA-E44C-440D-A3D3-5C188720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B45BF8-A8A3-426E-89DE-A44F6E18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647C25B3-5F51-49AB-A886-D555D2F4A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0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One in a crowd">
            <a:extLst>
              <a:ext uri="{FF2B5EF4-FFF2-40B4-BE49-F238E27FC236}">
                <a16:creationId xmlns:a16="http://schemas.microsoft.com/office/drawing/2014/main" id="{7C6855B3-548B-4635-B1DB-AE3CC45092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1" t="19683" r="-1" b="702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83B74F-14AF-F545-88A5-A9C03EE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Let’s apply what we learned Together!</a:t>
            </a:r>
          </a:p>
        </p:txBody>
      </p:sp>
    </p:spTree>
    <p:extLst>
      <p:ext uri="{BB962C8B-B14F-4D97-AF65-F5344CB8AC3E}">
        <p14:creationId xmlns:p14="http://schemas.microsoft.com/office/powerpoint/2010/main" val="140551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AED7F6D-F437-FD4B-B9A4-01FAC118944E}"/>
              </a:ext>
            </a:extLst>
          </p:cNvPr>
          <p:cNvGrpSpPr/>
          <p:nvPr/>
        </p:nvGrpSpPr>
        <p:grpSpPr>
          <a:xfrm>
            <a:off x="743842" y="855691"/>
            <a:ext cx="2467678" cy="5142655"/>
            <a:chOff x="8641959" y="735883"/>
            <a:chExt cx="2357870" cy="4913815"/>
          </a:xfrm>
        </p:grpSpPr>
        <p:pic>
          <p:nvPicPr>
            <p:cNvPr id="41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158B69FB-881B-AD4A-BD4D-123759DD1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5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473548E-AF8B-6E46-A6D7-0D8F75F5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58F3CC2-4EC7-F84C-8E71-E2AB15ED3C5F}"/>
              </a:ext>
            </a:extLst>
          </p:cNvPr>
          <p:cNvGrpSpPr/>
          <p:nvPr/>
        </p:nvGrpSpPr>
        <p:grpSpPr>
          <a:xfrm>
            <a:off x="4404184" y="2485575"/>
            <a:ext cx="6881887" cy="1817153"/>
            <a:chOff x="4247844" y="3279017"/>
            <a:chExt cx="6881887" cy="1817153"/>
          </a:xfrm>
        </p:grpSpPr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01C9AD76-2B63-C04F-BB8C-271E1799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844" y="3279017"/>
              <a:ext cx="1817153" cy="1817153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12482E-EB8E-DC44-B79E-F244D53326A9}"/>
                </a:ext>
              </a:extLst>
            </p:cNvPr>
            <p:cNvGrpSpPr/>
            <p:nvPr/>
          </p:nvGrpSpPr>
          <p:grpSpPr>
            <a:xfrm>
              <a:off x="7903698" y="3528548"/>
              <a:ext cx="3226033" cy="1248928"/>
              <a:chOff x="8674658" y="1734299"/>
              <a:chExt cx="3226033" cy="1248928"/>
            </a:xfrm>
          </p:grpSpPr>
          <p:pic>
            <p:nvPicPr>
              <p:cNvPr id="1028" name="Picture 4" descr="SDK Terms - Healthcare Locator">
                <a:extLst>
                  <a:ext uri="{FF2B5EF4-FFF2-40B4-BE49-F238E27FC236}">
                    <a16:creationId xmlns:a16="http://schemas.microsoft.com/office/drawing/2014/main" id="{BB8C974A-F924-3D4F-A6CB-3C97B5C488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4232" y="2418671"/>
                <a:ext cx="1843912" cy="564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Icon&#10;&#10;Description automatically generated">
                <a:extLst>
                  <a:ext uri="{FF2B5EF4-FFF2-40B4-BE49-F238E27FC236}">
                    <a16:creationId xmlns:a16="http://schemas.microsoft.com/office/drawing/2014/main" id="{7138F319-3A73-0B4B-A92F-CB83AEDD0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4658" y="1734299"/>
                <a:ext cx="3226033" cy="564556"/>
              </a:xfrm>
              <a:prstGeom prst="rect">
                <a:avLst/>
              </a:prstGeom>
            </p:spPr>
          </p:pic>
        </p:grp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E09C0023-2FA8-1445-ABDC-A3D90510E430}"/>
                </a:ext>
              </a:extLst>
            </p:cNvPr>
            <p:cNvSpPr/>
            <p:nvPr/>
          </p:nvSpPr>
          <p:spPr>
            <a:xfrm>
              <a:off x="6789096" y="3894728"/>
              <a:ext cx="668309" cy="640348"/>
            </a:xfrm>
            <a:prstGeom prst="plus">
              <a:avLst>
                <a:gd name="adj" fmla="val 41665"/>
              </a:avLst>
            </a:prstGeom>
            <a:solidFill>
              <a:srgbClr val="015487"/>
            </a:solidFill>
            <a:ln>
              <a:solidFill>
                <a:srgbClr val="0154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C5091D-D3A2-104F-BFE1-7DD4CD7CD4FB}"/>
              </a:ext>
            </a:extLst>
          </p:cNvPr>
          <p:cNvSpPr txBox="1"/>
          <p:nvPr/>
        </p:nvSpPr>
        <p:spPr>
          <a:xfrm>
            <a:off x="4620672" y="5165795"/>
            <a:ext cx="73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Website: </a:t>
            </a:r>
            <a:r>
              <a:rPr lang="en-US" dirty="0">
                <a:hlinkClick r:id="rId7"/>
              </a:rPr>
              <a:t>https://covid-buddy.herokuapp.com/</a:t>
            </a:r>
            <a:r>
              <a:rPr lang="en-US" dirty="0"/>
              <a:t> </a:t>
            </a:r>
          </a:p>
          <a:p>
            <a:r>
              <a:rPr lang="en-US" b="1" dirty="0" err="1"/>
              <a:t>Github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https://github.com/nongnoochr/covid-buddy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0A61E4-6E82-E346-B70F-830429E3F3A4}"/>
              </a:ext>
            </a:extLst>
          </p:cNvPr>
          <p:cNvGrpSpPr/>
          <p:nvPr/>
        </p:nvGrpSpPr>
        <p:grpSpPr>
          <a:xfrm>
            <a:off x="9782630" y="266752"/>
            <a:ext cx="2248585" cy="1209476"/>
            <a:chOff x="9884228" y="179668"/>
            <a:chExt cx="2248585" cy="12094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909448-FCE6-B046-98A6-EF2BFAC8D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84228" y="179668"/>
              <a:ext cx="2146987" cy="92680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095A0-BF9E-3D44-BDA4-B2F4AC0B8DBA}"/>
                </a:ext>
              </a:extLst>
            </p:cNvPr>
            <p:cNvSpPr txBox="1"/>
            <p:nvPr/>
          </p:nvSpPr>
          <p:spPr>
            <a:xfrm>
              <a:off x="9956798" y="1112145"/>
              <a:ext cx="2176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hlinkClick r:id="rId10"/>
                </a:rPr>
                <a:t>Project in </a:t>
              </a:r>
              <a:r>
                <a:rPr lang="en-US" sz="1200" dirty="0" err="1">
                  <a:hlinkClick r:id="rId10"/>
                </a:rPr>
                <a:t>devpost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575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C86A279-8470-6549-98DF-085748D2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521" y="157161"/>
            <a:ext cx="1467428" cy="1171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F66EE-CD02-FE43-BFB1-974161060E0F}"/>
              </a:ext>
            </a:extLst>
          </p:cNvPr>
          <p:cNvGrpSpPr/>
          <p:nvPr/>
        </p:nvGrpSpPr>
        <p:grpSpPr>
          <a:xfrm>
            <a:off x="8120884" y="431372"/>
            <a:ext cx="2955767" cy="6281006"/>
            <a:chOff x="4406126" y="288497"/>
            <a:chExt cx="2955767" cy="6281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9D7D54-DFA6-CE43-8967-4BE8BDC6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8505" y="580838"/>
              <a:ext cx="2722563" cy="577252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E29E29C-2BCE-1E4C-AD7D-0A30B3AA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126" y="288497"/>
              <a:ext cx="2955767" cy="62810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794 FAQs </a:t>
            </a:r>
            <a:r>
              <a:rPr lang="en-US" sz="3600" dirty="0"/>
              <a:t>collected from </a:t>
            </a:r>
            <a:r>
              <a:rPr lang="en-US" sz="3600" b="1" dirty="0">
                <a:solidFill>
                  <a:srgbClr val="015487"/>
                </a:solidFill>
              </a:rPr>
              <a:t>WHO, CDC, FDA </a:t>
            </a:r>
            <a:r>
              <a:rPr lang="en-US" sz="3600" dirty="0"/>
              <a:t>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</a:t>
            </a:r>
            <a:r>
              <a:rPr lang="en-US" sz="3600" b="1" dirty="0"/>
              <a:t> </a:t>
            </a:r>
            <a:r>
              <a:rPr lang="en-US" sz="3600" dirty="0"/>
              <a:t>+ </a:t>
            </a:r>
            <a:r>
              <a:rPr lang="en-US" sz="3600" b="1" dirty="0">
                <a:solidFill>
                  <a:srgbClr val="015487"/>
                </a:solidFill>
              </a:rPr>
              <a:t>IQVIA HealthCare Locator SDK </a:t>
            </a:r>
            <a:r>
              <a:rPr lang="en-US" sz="3600" dirty="0"/>
              <a:t>are integrated to suggest specialists nearby</a:t>
            </a:r>
          </a:p>
        </p:txBody>
      </p:sp>
    </p:spTree>
    <p:extLst>
      <p:ext uri="{BB962C8B-B14F-4D97-AF65-F5344CB8AC3E}">
        <p14:creationId xmlns:p14="http://schemas.microsoft.com/office/powerpoint/2010/main" val="357824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eople working on project">
            <a:extLst>
              <a:ext uri="{FF2B5EF4-FFF2-40B4-BE49-F238E27FC236}">
                <a16:creationId xmlns:a16="http://schemas.microsoft.com/office/drawing/2014/main" id="{1761A7F4-E176-0848-A830-F3F3A1A362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9" b="959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31330-D426-9343-86A6-DCD28041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solidFill>
                  <a:srgbClr val="FFFFFF"/>
                </a:solidFill>
              </a:rPr>
              <a:t>Let’s add automated tests for the covid-buddy app!</a:t>
            </a:r>
          </a:p>
        </p:txBody>
      </p:sp>
    </p:spTree>
    <p:extLst>
      <p:ext uri="{BB962C8B-B14F-4D97-AF65-F5344CB8AC3E}">
        <p14:creationId xmlns:p14="http://schemas.microsoft.com/office/powerpoint/2010/main" val="121000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DFF4F6-FD44-8941-92A2-0457B7CF53AF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34679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E9498-A0A3-B84B-9ECC-05E6F64C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94" y="1770743"/>
            <a:ext cx="11484177" cy="3784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9BA598-028E-234F-A194-52F662F1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775" y="216409"/>
            <a:ext cx="2787896" cy="2173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F0EBB2-3801-1247-84B8-A6C4BCA6A2A0}"/>
              </a:ext>
            </a:extLst>
          </p:cNvPr>
          <p:cNvSpPr txBox="1"/>
          <p:nvPr/>
        </p:nvSpPr>
        <p:spPr>
          <a:xfrm>
            <a:off x="329071" y="5555053"/>
            <a:ext cx="7329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https://spectrum.ieee.org/how-the-boeing-737-max-disaster-looks-to-a-software-developer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963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6C2F80-345F-B947-A412-27566054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029" y="2784790"/>
            <a:ext cx="4615543" cy="33728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4443A4-6E67-3D47-A909-B1873030E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598" y="2763022"/>
            <a:ext cx="4615543" cy="3372897"/>
          </a:xfrm>
          <a:prstGeom prst="rect">
            <a:avLst/>
          </a:prstGeom>
        </p:spPr>
      </p:pic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D1740B4E-709A-E842-ACE0-29ADEB82B2E7}"/>
              </a:ext>
            </a:extLst>
          </p:cNvPr>
          <p:cNvSpPr/>
          <p:nvPr/>
        </p:nvSpPr>
        <p:spPr>
          <a:xfrm>
            <a:off x="3193144" y="1915883"/>
            <a:ext cx="7199086" cy="2322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F384F3-E149-774C-9EDB-E162BA05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629" y="1396393"/>
            <a:ext cx="1407885" cy="11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3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B78-B39D-F04E-BECB-2491311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80" y="484632"/>
            <a:ext cx="10058400" cy="1609344"/>
          </a:xfrm>
        </p:spPr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15629-DBE1-4843-A3BA-F51FFB9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2121408"/>
            <a:ext cx="5921829" cy="3074706"/>
          </a:xfrm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Get this </a:t>
            </a:r>
            <a:r>
              <a:rPr lang="en-US" dirty="0">
                <a:hlinkClick r:id="rId3"/>
              </a:rPr>
              <a:t>repo</a:t>
            </a:r>
            <a:r>
              <a:rPr lang="en-US" dirty="0"/>
              <a:t> if you’d like to follow along: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% git clone </a:t>
            </a:r>
            <a:r>
              <a:rPr lang="en-US" sz="1600" dirty="0">
                <a:hlinkClick r:id="rId4"/>
              </a:rPr>
              <a:t>https://github.com/nongnoochr/covid-buddy.git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% cd covid-buddy</a:t>
            </a:r>
          </a:p>
          <a:p>
            <a:pPr marL="0" indent="0">
              <a:buNone/>
            </a:pPr>
            <a:r>
              <a:rPr lang="en-US" dirty="0"/>
              <a:t>% yarn install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%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install)</a:t>
            </a:r>
          </a:p>
          <a:p>
            <a:pPr marL="0" indent="0">
              <a:buNone/>
            </a:pPr>
            <a:r>
              <a:rPr lang="en-US" dirty="0"/>
              <a:t>% cd client</a:t>
            </a:r>
          </a:p>
          <a:p>
            <a:pPr marL="0" indent="0">
              <a:buNone/>
            </a:pPr>
            <a:r>
              <a:rPr lang="en-US" dirty="0"/>
              <a:t>% yarn install</a:t>
            </a:r>
          </a:p>
          <a:p>
            <a:pPr marL="0" indent="0">
              <a:buNone/>
            </a:pPr>
            <a:r>
              <a:rPr lang="en-US" dirty="0"/>
              <a:t>% yarn build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458E3-5A11-5241-9D02-398A21AC334F}"/>
              </a:ext>
            </a:extLst>
          </p:cNvPr>
          <p:cNvSpPr txBox="1">
            <a:spLocks/>
          </p:cNvSpPr>
          <p:nvPr/>
        </p:nvSpPr>
        <p:spPr>
          <a:xfrm>
            <a:off x="6650591" y="2121408"/>
            <a:ext cx="5026152" cy="4050792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If you’d like to  run the app in dev mode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server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&lt;path/to/covid-buddy&gt;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node </a:t>
            </a:r>
            <a:r>
              <a:rPr lang="en-US" dirty="0" err="1"/>
              <a:t>index.js</a:t>
            </a: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client app in dev mode – do this in a new tab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Then, navigate to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your browser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client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yarn start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0CC4B-9648-1C45-8C69-655528BE012E}"/>
              </a:ext>
            </a:extLst>
          </p:cNvPr>
          <p:cNvSpPr txBox="1"/>
          <p:nvPr/>
        </p:nvSpPr>
        <p:spPr>
          <a:xfrm>
            <a:off x="275770" y="5395241"/>
            <a:ext cx="592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Note that the ‘Find Healthcare Provider’ feature won’t work out-of-the-box without specifying a valid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apiKey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the IQVIA SDK. For more details, see instructions in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README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8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1E20-5F01-2746-A0FA-C3263968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be using to develop Automated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469-ED36-BC4B-8297-F2396ED28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JS Testing Framework: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4000" dirty="0"/>
              <a:t>		</a:t>
            </a:r>
            <a:r>
              <a:rPr lang="en-US" sz="4000" dirty="0">
                <a:hlinkClick r:id="rId2"/>
              </a:rPr>
              <a:t>Jest</a:t>
            </a:r>
            <a:endParaRPr lang="en-US" sz="40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Browser Controller Library (for E2E testing):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>
                <a:hlinkClick r:id="rId3"/>
              </a:rPr>
              <a:t>Playwright</a:t>
            </a:r>
            <a:endParaRPr lang="en-US"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193918E-C890-6945-A8A0-C24753146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0765" y="2894118"/>
            <a:ext cx="982436" cy="1069764"/>
          </a:xfrm>
          <a:prstGeom prst="rect">
            <a:avLst/>
          </a:prstGeom>
        </p:spPr>
      </p:pic>
      <p:pic>
        <p:nvPicPr>
          <p:cNvPr id="1026" name="Picture 2" descr="Playwright (@playwrightweb) | Twitter">
            <a:extLst>
              <a:ext uri="{FF2B5EF4-FFF2-40B4-BE49-F238E27FC236}">
                <a16:creationId xmlns:a16="http://schemas.microsoft.com/office/drawing/2014/main" id="{5781D276-485C-594A-832B-03F85E06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37" y="5129868"/>
            <a:ext cx="1069764" cy="10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3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80347-58C6-4947-85BB-25109BD9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Client-side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975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7719934" y="595085"/>
            <a:ext cx="364094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1B3591-4978-674F-8A8C-5A65910A05BB}"/>
              </a:ext>
            </a:extLst>
          </p:cNvPr>
          <p:cNvGrpSpPr/>
          <p:nvPr/>
        </p:nvGrpSpPr>
        <p:grpSpPr>
          <a:xfrm>
            <a:off x="7845440" y="418763"/>
            <a:ext cx="3395117" cy="6281006"/>
            <a:chOff x="7359969" y="591508"/>
            <a:chExt cx="3395117" cy="6281006"/>
          </a:xfrm>
        </p:grpSpPr>
        <p:pic>
          <p:nvPicPr>
            <p:cNvPr id="13" name="Picture 1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A39EA96-0EFB-D745-90DE-4DB8BFBB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8164" y="863601"/>
              <a:ext cx="3347893" cy="5951810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B10B32A-5C24-4948-9676-3E52A9DF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9969" y="591508"/>
              <a:ext cx="3395117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445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07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4" y="798394"/>
            <a:ext cx="5350356" cy="1637730"/>
          </a:xfrm>
        </p:spPr>
        <p:txBody>
          <a:bodyPr>
            <a:normAutofit/>
          </a:bodyPr>
          <a:lstStyle/>
          <a:p>
            <a:r>
              <a:rPr lang="en-US" sz="4400" dirty="0"/>
              <a:t>Unit test cases – No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72" y="2578608"/>
            <a:ext cx="5219728" cy="35935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getFAQResponseById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 of the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QnAService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module make an</a:t>
            </a:r>
            <a:r>
              <a:rPr lang="en-US" sz="3600" dirty="0"/>
              <a:t> </a:t>
            </a:r>
            <a:r>
              <a:rPr lang="en-US" sz="3600" b="1" dirty="0"/>
              <a:t>appropriate request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C9DA6E-6F27-2144-8DAF-2ABBF74CA0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106" t="7008" r="31050" b="26935"/>
          <a:stretch/>
        </p:blipFill>
        <p:spPr>
          <a:xfrm>
            <a:off x="7614029" y="847514"/>
            <a:ext cx="3532728" cy="36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6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0D86B7-58CE-4A42-9B0F-9BD1E0301841}"/>
              </a:ext>
            </a:extLst>
          </p:cNvPr>
          <p:cNvGrpSpPr/>
          <p:nvPr/>
        </p:nvGrpSpPr>
        <p:grpSpPr>
          <a:xfrm>
            <a:off x="258534" y="242207"/>
            <a:ext cx="6540097" cy="3073525"/>
            <a:chOff x="214992" y="1647246"/>
            <a:chExt cx="6540097" cy="30735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C12848-40B5-734F-8EDF-176B0B36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92" y="2016578"/>
              <a:ext cx="6540097" cy="270419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CCE1F-AC7F-4841-A1A4-3435E1E58954}"/>
                </a:ext>
              </a:extLst>
            </p:cNvPr>
            <p:cNvSpPr txBox="1"/>
            <p:nvPr/>
          </p:nvSpPr>
          <p:spPr>
            <a:xfrm>
              <a:off x="214992" y="1647246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services/</a:t>
              </a:r>
              <a:r>
                <a:rPr lang="en-US" dirty="0" err="1">
                  <a:hlinkClick r:id="rId3"/>
                </a:rPr>
                <a:t>QnAService.js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841B31-92EA-E140-B749-462773B962F1}"/>
              </a:ext>
            </a:extLst>
          </p:cNvPr>
          <p:cNvGrpSpPr/>
          <p:nvPr/>
        </p:nvGrpSpPr>
        <p:grpSpPr>
          <a:xfrm>
            <a:off x="4728984" y="3512333"/>
            <a:ext cx="7198291" cy="3103460"/>
            <a:chOff x="4728984" y="3512333"/>
            <a:chExt cx="7198291" cy="31034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824D86-D795-ED48-AF45-36B09C8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0607" y="3911600"/>
              <a:ext cx="7166668" cy="27041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24121C-9A1D-324D-8597-24FE082FED42}"/>
                </a:ext>
              </a:extLst>
            </p:cNvPr>
            <p:cNvSpPr txBox="1"/>
            <p:nvPr/>
          </p:nvSpPr>
          <p:spPr>
            <a:xfrm>
              <a:off x="4728984" y="3512333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__tests__/services/QnAService.test.js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95F26F36-C06C-2A4F-8FF7-B1419590BCED}"/>
              </a:ext>
            </a:extLst>
          </p:cNvPr>
          <p:cNvSpPr/>
          <p:nvPr/>
        </p:nvSpPr>
        <p:spPr>
          <a:xfrm>
            <a:off x="7141029" y="0"/>
            <a:ext cx="5050971" cy="3073525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To run test</a:t>
            </a:r>
          </a:p>
          <a:p>
            <a:endParaRPr lang="en-US" sz="2400" b="1" dirty="0"/>
          </a:p>
          <a:p>
            <a:r>
              <a:rPr lang="en-US" sz="2400" dirty="0"/>
              <a:t>% cd client</a:t>
            </a:r>
          </a:p>
          <a:p>
            <a:r>
              <a:rPr lang="en-US" sz="2400" dirty="0"/>
              <a:t>% yarn test</a:t>
            </a:r>
          </a:p>
        </p:txBody>
      </p:sp>
    </p:spTree>
    <p:extLst>
      <p:ext uri="{BB962C8B-B14F-4D97-AF65-F5344CB8AC3E}">
        <p14:creationId xmlns:p14="http://schemas.microsoft.com/office/powerpoint/2010/main" val="16544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Unit test cases –</a:t>
            </a:r>
            <a:r>
              <a:rPr lang="en-US" sz="3600" dirty="0"/>
              <a:t>UI component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F0EB53-C483-554C-BACD-A3F13EEF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1" r="2" b="16863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200" dirty="0"/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HCPInfo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</a:t>
            </a:r>
            <a:r>
              <a:rPr lang="en-US" sz="3200" b="1" dirty="0">
                <a:highlight>
                  <a:srgbClr val="FFFF00"/>
                </a:highlight>
              </a:rPr>
              <a:t>renders appropriate information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based on the </a:t>
            </a:r>
            <a:r>
              <a:rPr lang="en-US" sz="3200" b="1" dirty="0"/>
              <a:t>input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A6AED0-BE3F-3544-874A-083E2AD3ACAB}"/>
              </a:ext>
            </a:extLst>
          </p:cNvPr>
          <p:cNvGrpSpPr/>
          <p:nvPr/>
        </p:nvGrpSpPr>
        <p:grpSpPr>
          <a:xfrm>
            <a:off x="290286" y="530552"/>
            <a:ext cx="4139293" cy="5137275"/>
            <a:chOff x="261257" y="893409"/>
            <a:chExt cx="4139293" cy="51372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9754D6-5BD1-9542-A408-A75FC62B9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1" t="27729" r="7304" b="16863"/>
            <a:stretch/>
          </p:blipFill>
          <p:spPr>
            <a:xfrm>
              <a:off x="261257" y="1262741"/>
              <a:ext cx="4107543" cy="476794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46E83-3769-CC44-AA4A-52B10BBE468D}"/>
                </a:ext>
              </a:extLst>
            </p:cNvPr>
            <p:cNvSpPr txBox="1"/>
            <p:nvPr/>
          </p:nvSpPr>
          <p:spPr>
            <a:xfrm>
              <a:off x="261257" y="89340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components/</a:t>
              </a:r>
              <a:r>
                <a:rPr lang="en-US" dirty="0" err="1">
                  <a:hlinkClick r:id="rId3"/>
                </a:rPr>
                <a:t>QnA</a:t>
              </a:r>
              <a:r>
                <a:rPr lang="en-US" dirty="0">
                  <a:hlinkClick r:id="rId3"/>
                </a:rPr>
                <a:t>/</a:t>
              </a:r>
              <a:r>
                <a:rPr lang="en-US" dirty="0" err="1">
                  <a:hlinkClick r:id="rId3"/>
                </a:rPr>
                <a:t>HCPInfo.js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C2E725-1773-9D41-B9ED-23E437B2630D}"/>
              </a:ext>
            </a:extLst>
          </p:cNvPr>
          <p:cNvGrpSpPr/>
          <p:nvPr/>
        </p:nvGrpSpPr>
        <p:grpSpPr>
          <a:xfrm>
            <a:off x="5207906" y="559580"/>
            <a:ext cx="6363607" cy="5427323"/>
            <a:chOff x="5207906" y="559580"/>
            <a:chExt cx="6363607" cy="54273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2BEE4E-46B5-E24A-8221-EF481596D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4170" y="929153"/>
              <a:ext cx="6317343" cy="5057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CBAA91-C1B1-6144-9F70-46A175770A06}"/>
                </a:ext>
              </a:extLst>
            </p:cNvPr>
            <p:cNvSpPr txBox="1"/>
            <p:nvPr/>
          </p:nvSpPr>
          <p:spPr>
            <a:xfrm>
              <a:off x="5207906" y="559580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5"/>
                </a:rPr>
                <a:t>__tests__/components/</a:t>
              </a:r>
              <a:r>
                <a:rPr lang="en-US" dirty="0" err="1">
                  <a:hlinkClick r:id="rId5"/>
                </a:rPr>
                <a:t>HCPInfo.test.js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82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E625-3093-9E4D-BF12-0316B406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7DE81-FE45-AD4E-8319-5D27EF3D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software testing and why it is important?</a:t>
            </a:r>
          </a:p>
          <a:p>
            <a:pPr>
              <a:lnSpc>
                <a:spcPct val="150000"/>
              </a:lnSpc>
            </a:pPr>
            <a:r>
              <a:rPr lang="en-US" dirty="0"/>
              <a:t>Types of software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How to apply Test Pyramid for a Web App</a:t>
            </a:r>
          </a:p>
          <a:p>
            <a:pPr>
              <a:lnSpc>
                <a:spcPct val="150000"/>
              </a:lnSpc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3442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Recap-Integration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7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3FDB9-A29E-E442-9EF3-08179624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 err="1"/>
              <a:t>Integ</a:t>
            </a:r>
            <a:r>
              <a:rPr lang="en-US" sz="4800" dirty="0"/>
              <a:t>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FCA1-E063-EA47-AB45-C9EE87DB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716299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Ensure that after clicking the ‘Ask Buddy’ icon in the Navigation bar, 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pathname is updated to </a:t>
            </a:r>
            <a:r>
              <a:rPr lang="en-US" sz="2600" b="1" dirty="0">
                <a:highlight>
                  <a:srgbClr val="FFFF00"/>
                </a:highlight>
              </a:rPr>
              <a:t>‘/</a:t>
            </a:r>
            <a:r>
              <a:rPr lang="en-US" sz="2600" b="1" dirty="0" err="1">
                <a:highlight>
                  <a:srgbClr val="FFFF00"/>
                </a:highlight>
              </a:rPr>
              <a:t>askbuddy</a:t>
            </a:r>
            <a:r>
              <a:rPr lang="en-US" sz="2600" b="1" dirty="0">
                <a:highlight>
                  <a:srgbClr val="FFFF00"/>
                </a:highlight>
              </a:rPr>
              <a:t>’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app is re-rendered to show the </a:t>
            </a:r>
            <a:r>
              <a:rPr lang="en-US" sz="2600" b="1" dirty="0">
                <a:highlight>
                  <a:srgbClr val="FFFF00"/>
                </a:highlight>
              </a:rPr>
              <a:t>Buddy page</a:t>
            </a:r>
            <a:endParaRPr lang="en-US" sz="1400" b="1" dirty="0">
              <a:highlight>
                <a:srgbClr val="FFFF00"/>
              </a:highlight>
            </a:endParaRPr>
          </a:p>
          <a:p>
            <a:pPr lvl="1"/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5D83D1-63AF-6744-8619-1E7F10823284}"/>
              </a:ext>
            </a:extLst>
          </p:cNvPr>
          <p:cNvGrpSpPr/>
          <p:nvPr/>
        </p:nvGrpSpPr>
        <p:grpSpPr>
          <a:xfrm>
            <a:off x="8621144" y="640080"/>
            <a:ext cx="2533808" cy="5280471"/>
            <a:chOff x="8641959" y="735883"/>
            <a:chExt cx="2357870" cy="4913815"/>
          </a:xfrm>
        </p:grpSpPr>
        <p:pic>
          <p:nvPicPr>
            <p:cNvPr id="5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6541F2B7-E241-F749-A686-7DADAA4B6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6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32EEEBC-AB98-CA41-858B-EEC7CAB9E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755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969A3E-F02B-7845-9181-964F81DAF22F}"/>
              </a:ext>
            </a:extLst>
          </p:cNvPr>
          <p:cNvGrpSpPr/>
          <p:nvPr/>
        </p:nvGrpSpPr>
        <p:grpSpPr>
          <a:xfrm>
            <a:off x="3706749" y="383726"/>
            <a:ext cx="8153400" cy="5428920"/>
            <a:chOff x="3748314" y="314451"/>
            <a:chExt cx="8153400" cy="54289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FDD1F7-ACCF-214F-AF73-E57F16A0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8314" y="701471"/>
              <a:ext cx="8153400" cy="5041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F650D-7E00-3A4C-A29B-991ED2EAAA74}"/>
                </a:ext>
              </a:extLst>
            </p:cNvPr>
            <p:cNvSpPr txBox="1"/>
            <p:nvPr/>
          </p:nvSpPr>
          <p:spPr>
            <a:xfrm>
              <a:off x="3748314" y="314451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3"/>
                </a:rPr>
                <a:t>__tests__/App.test.js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ACADF6-2891-E547-AF35-DE7C09D0787D}"/>
              </a:ext>
            </a:extLst>
          </p:cNvPr>
          <p:cNvGrpSpPr/>
          <p:nvPr/>
        </p:nvGrpSpPr>
        <p:grpSpPr>
          <a:xfrm>
            <a:off x="170876" y="347277"/>
            <a:ext cx="2890982" cy="5957434"/>
            <a:chOff x="170876" y="347277"/>
            <a:chExt cx="2890982" cy="59574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D87E39-993C-5740-815B-2B16C0448D54}"/>
                </a:ext>
              </a:extLst>
            </p:cNvPr>
            <p:cNvSpPr txBox="1"/>
            <p:nvPr/>
          </p:nvSpPr>
          <p:spPr>
            <a:xfrm>
              <a:off x="170876" y="347277"/>
              <a:ext cx="2890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4"/>
                </a:rPr>
                <a:t>App.js</a:t>
              </a: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FA69A9-DE92-8B45-BBFC-1DEF374D3E6D}"/>
                </a:ext>
              </a:extLst>
            </p:cNvPr>
            <p:cNvGrpSpPr/>
            <p:nvPr/>
          </p:nvGrpSpPr>
          <p:grpSpPr>
            <a:xfrm>
              <a:off x="170876" y="716609"/>
              <a:ext cx="2719934" cy="5588102"/>
              <a:chOff x="8350637" y="332995"/>
              <a:chExt cx="3057196" cy="6281006"/>
            </a:xfrm>
          </p:grpSpPr>
          <p:pic>
            <p:nvPicPr>
              <p:cNvPr id="9" name="Content Placeholder 6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2736FC26-1349-CA43-842B-351FBA825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2916" y="640080"/>
                <a:ext cx="2970264" cy="5280471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5AA6D82-F9F4-3C49-96F9-A65171F82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0637" y="332995"/>
                <a:ext cx="3057196" cy="62810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98974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do so far?</a:t>
            </a:r>
            <a:br>
              <a:rPr lang="en-US" dirty="0"/>
            </a:br>
            <a:r>
              <a:rPr lang="en-US" sz="2800" dirty="0"/>
              <a:t>Code coverage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32E4-F68E-3C4C-9F50-DB435F342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497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To collect code coverage in jest, using the command below*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% yarn test --coverage --</a:t>
            </a:r>
            <a:r>
              <a:rPr lang="en-US" sz="2800" dirty="0" err="1"/>
              <a:t>watchAll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23A1C-BD1B-CF43-961C-B113845CD648}"/>
              </a:ext>
            </a:extLst>
          </p:cNvPr>
          <p:cNvSpPr txBox="1"/>
          <p:nvPr/>
        </p:nvSpPr>
        <p:spPr>
          <a:xfrm>
            <a:off x="1069848" y="5138058"/>
            <a:ext cx="103383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*Note: the ‘—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watchAll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option is required to temporary workaround an open issue as describe below (as of August 13</a:t>
            </a:r>
            <a:r>
              <a:rPr lang="en-US" sz="1400" i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2021)</a:t>
            </a:r>
          </a:p>
          <a:p>
            <a:endParaRPr lang="en-US" sz="1400" dirty="0"/>
          </a:p>
          <a:p>
            <a:r>
              <a:rPr lang="en-US" sz="1400" dirty="0">
                <a:hlinkClick r:id="rId2"/>
              </a:rPr>
              <a:t>https://stackoverflow.com/questions/57451028/jest-finds-tests-but-doesnt-collect-coverage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116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(CLI)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D20E8-5FDC-3943-A29A-DF36F336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5" y="1567543"/>
            <a:ext cx="11364612" cy="51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44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(Report)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B8FF6FB8-A07A-BD46-8201-1319342E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0" y="1901370"/>
            <a:ext cx="11578999" cy="42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4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9958B-14E7-7E44-B58A-A70EAFAA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Server-side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64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2466764" y="595085"/>
            <a:ext cx="384628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2FC6F-1BD5-2341-95AF-D892FC95D938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297466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D6A1FF-25F0-C24E-9BC5-ED5213335603}"/>
              </a:ext>
            </a:extLst>
          </p:cNvPr>
          <p:cNvGrpSpPr/>
          <p:nvPr/>
        </p:nvGrpSpPr>
        <p:grpSpPr>
          <a:xfrm>
            <a:off x="105229" y="68819"/>
            <a:ext cx="5434968" cy="3864552"/>
            <a:chOff x="105229" y="68819"/>
            <a:chExt cx="5434968" cy="38645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78DC94-89A2-E548-9F51-C3F29A5C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57" y="438151"/>
              <a:ext cx="5405940" cy="34952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DC0379-5447-EA4B-AA2B-E0DB22F6E672}"/>
                </a:ext>
              </a:extLst>
            </p:cNvPr>
            <p:cNvSpPr txBox="1"/>
            <p:nvPr/>
          </p:nvSpPr>
          <p:spPr>
            <a:xfrm>
              <a:off x="105229" y="6881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server/Utils.js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832DD0-F088-344A-A59E-2F8F194FD745}"/>
              </a:ext>
            </a:extLst>
          </p:cNvPr>
          <p:cNvGrpSpPr/>
          <p:nvPr/>
        </p:nvGrpSpPr>
        <p:grpSpPr>
          <a:xfrm>
            <a:off x="5559522" y="68819"/>
            <a:ext cx="6515669" cy="6789181"/>
            <a:chOff x="5559522" y="68819"/>
            <a:chExt cx="6515669" cy="6789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863143-CBE4-D149-A620-D827CDB1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7578" y="438151"/>
              <a:ext cx="6457613" cy="64198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350E8D-6AF0-0D43-A0AF-65DE0991F8E6}"/>
                </a:ext>
              </a:extLst>
            </p:cNvPr>
            <p:cNvSpPr txBox="1"/>
            <p:nvPr/>
          </p:nvSpPr>
          <p:spPr>
            <a:xfrm>
              <a:off x="5559522" y="68819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__tests__/server/Utils.test.js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2840BAB3-5CA2-094A-8EF4-106D8866A075}"/>
              </a:ext>
            </a:extLst>
          </p:cNvPr>
          <p:cNvSpPr/>
          <p:nvPr/>
        </p:nvSpPr>
        <p:spPr>
          <a:xfrm>
            <a:off x="-374072" y="3816476"/>
            <a:ext cx="6650181" cy="3280023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To run test</a:t>
            </a:r>
          </a:p>
          <a:p>
            <a:endParaRPr lang="en-US" sz="2000" b="1" dirty="0"/>
          </a:p>
          <a:p>
            <a:r>
              <a:rPr lang="en-US" sz="2000" dirty="0"/>
              <a:t>% cd &lt;</a:t>
            </a:r>
            <a:r>
              <a:rPr lang="en-US" sz="2000" dirty="0" err="1"/>
              <a:t>prj_root</a:t>
            </a:r>
            <a:r>
              <a:rPr lang="en-US" sz="2000" dirty="0"/>
              <a:t>&gt;</a:t>
            </a:r>
          </a:p>
          <a:p>
            <a:r>
              <a:rPr lang="en-US" sz="2000" dirty="0"/>
              <a:t>% </a:t>
            </a:r>
            <a:r>
              <a:rPr lang="en-US" sz="2000" dirty="0" err="1"/>
              <a:t>npm</a:t>
            </a:r>
            <a:r>
              <a:rPr lang="en-US" sz="2000" dirty="0"/>
              <a:t> run test-server</a:t>
            </a:r>
          </a:p>
        </p:txBody>
      </p:sp>
    </p:spTree>
    <p:extLst>
      <p:ext uri="{BB962C8B-B14F-4D97-AF65-F5344CB8AC3E}">
        <p14:creationId xmlns:p14="http://schemas.microsoft.com/office/powerpoint/2010/main" val="197158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code coverage (server)?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9A4845-31AE-394E-8D3B-922C542750AF}"/>
              </a:ext>
            </a:extLst>
          </p:cNvPr>
          <p:cNvGrpSpPr/>
          <p:nvPr/>
        </p:nvGrpSpPr>
        <p:grpSpPr>
          <a:xfrm>
            <a:off x="1171603" y="1780983"/>
            <a:ext cx="8690235" cy="4841490"/>
            <a:chOff x="1171603" y="2142243"/>
            <a:chExt cx="8690235" cy="4841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B23A1C-BD1B-CF43-961C-B113845CD648}"/>
                </a:ext>
              </a:extLst>
            </p:cNvPr>
            <p:cNvSpPr txBox="1"/>
            <p:nvPr/>
          </p:nvSpPr>
          <p:spPr>
            <a:xfrm>
              <a:off x="1171603" y="2142243"/>
              <a:ext cx="831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% </a:t>
              </a:r>
              <a:r>
                <a:rPr lang="en-US" dirty="0" err="1"/>
                <a:t>npm</a:t>
              </a:r>
              <a:r>
                <a:rPr lang="en-US" dirty="0"/>
                <a:t> run test-server -- --coverage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C08AE7-780E-4F47-B509-737B6E863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24" r="16828"/>
            <a:stretch/>
          </p:blipFill>
          <p:spPr>
            <a:xfrm>
              <a:off x="1243111" y="2511575"/>
              <a:ext cx="8618727" cy="4472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11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74D-01C2-8D47-8C6D-32BE18AD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Software testing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C38C-FB9F-C14F-8663-EF6DE47FE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testing</a:t>
            </a:r>
            <a:r>
              <a:rPr lang="en-US" dirty="0"/>
              <a:t> is an investigation conducted to provide stakeholders with information about </a:t>
            </a:r>
            <a:r>
              <a:rPr lang="en-US" b="1" dirty="0">
                <a:highlight>
                  <a:srgbClr val="FFFF00"/>
                </a:highlight>
              </a:rPr>
              <a:t>the quality of the software product or service under test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Software testing can also provide an objective, independent view of the software to allow the business to appreciate and understand the risks of software implementation. </a:t>
            </a:r>
          </a:p>
          <a:p>
            <a:endParaRPr lang="en-US" dirty="0"/>
          </a:p>
          <a:p>
            <a:r>
              <a:rPr lang="en-US" dirty="0"/>
              <a:t>Test techniques include the process of executing a program or application with </a:t>
            </a:r>
            <a:r>
              <a:rPr lang="en-US" b="1" dirty="0"/>
              <a:t>the intent of finding failures</a:t>
            </a:r>
            <a:r>
              <a:rPr lang="en-US" dirty="0"/>
              <a:t> and </a:t>
            </a:r>
            <a:r>
              <a:rPr lang="en-US" b="1" dirty="0"/>
              <a:t>verifying that the software product is fit for use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/>
              <a:t>Resource: </a:t>
            </a:r>
            <a:r>
              <a:rPr lang="en-US" sz="1600" dirty="0">
                <a:hlinkClick r:id="rId2"/>
              </a:rPr>
              <a:t>https://en.wikipedia.org/wiki/Software_testing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809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08CD2-6C6E-BD4E-860B-470BF085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End-to-End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2720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End-to-end (e2e)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Simulate a user level experience across the full stack of a software product</a:t>
            </a:r>
          </a:p>
          <a:p>
            <a:pPr lvl="1"/>
            <a:r>
              <a:rPr lang="en-US" dirty="0"/>
              <a:t>These tests are highly valuable to implement as they offer assurance that real users are having a smooth bug free experience, even when new commits are pushed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E2E tests can be expensive </a:t>
            </a:r>
            <a:r>
              <a:rPr lang="en-US" dirty="0"/>
              <a:t>up front to capture and record the user flow sequence</a:t>
            </a:r>
          </a:p>
          <a:p>
            <a:pPr lvl="1"/>
            <a:r>
              <a:rPr lang="en-US" dirty="0"/>
              <a:t>Tests at this level should saved to capture </a:t>
            </a:r>
            <a:r>
              <a:rPr lang="en-US" i="1" u="sng" dirty="0"/>
              <a:t>design cases and requirements</a:t>
            </a:r>
          </a:p>
          <a:p>
            <a:pPr lvl="1"/>
            <a:r>
              <a:rPr lang="en-US" dirty="0"/>
              <a:t>They can be used to replace manual testing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0629" y="2638379"/>
            <a:ext cx="5254171" cy="384825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8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D5DF-5C3A-934D-8DDA-DE1CAC95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793" y="484632"/>
            <a:ext cx="6607277" cy="1609344"/>
          </a:xfrm>
        </p:spPr>
        <p:txBody>
          <a:bodyPr>
            <a:normAutofit/>
          </a:bodyPr>
          <a:lstStyle/>
          <a:p>
            <a:r>
              <a:rPr lang="en-US" dirty="0"/>
              <a:t>E2E test cases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34416B70-8B5B-48C7-B105-4492DB47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794" y="2121408"/>
            <a:ext cx="6607276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a production app, then</a:t>
            </a:r>
          </a:p>
          <a:p>
            <a:pPr lvl="1"/>
            <a:r>
              <a:rPr lang="en-US" dirty="0"/>
              <a:t>Select a FAQ</a:t>
            </a:r>
          </a:p>
          <a:p>
            <a:pPr lvl="1"/>
            <a:r>
              <a:rPr lang="en-US" dirty="0"/>
              <a:t>click Submit </a:t>
            </a:r>
          </a:p>
          <a:p>
            <a:pPr lvl="1"/>
            <a:r>
              <a:rPr lang="en-US" dirty="0"/>
              <a:t>Verify that an </a:t>
            </a:r>
            <a:r>
              <a:rPr lang="en-US" b="1" dirty="0">
                <a:highlight>
                  <a:srgbClr val="FFFF00"/>
                </a:highlight>
              </a:rPr>
              <a:t>appropriate response </a:t>
            </a:r>
            <a:r>
              <a:rPr lang="en-US" dirty="0"/>
              <a:t>retrieved from the server is </a:t>
            </a:r>
            <a:r>
              <a:rPr lang="en-US" b="1" dirty="0">
                <a:highlight>
                  <a:srgbClr val="FFFF00"/>
                </a:highlight>
              </a:rPr>
              <a:t>rendered properly</a:t>
            </a:r>
          </a:p>
          <a:p>
            <a:endParaRPr lang="en-US" dirty="0"/>
          </a:p>
          <a:p>
            <a:r>
              <a:rPr lang="en-US" dirty="0"/>
              <a:t>Ensure that this design case work properly </a:t>
            </a:r>
            <a:r>
              <a:rPr lang="en-US" b="1" dirty="0">
                <a:highlight>
                  <a:srgbClr val="FFFF00"/>
                </a:highlight>
              </a:rPr>
              <a:t>across browsers </a:t>
            </a:r>
            <a:r>
              <a:rPr lang="en-US" dirty="0"/>
              <a:t>(chromium, </a:t>
            </a:r>
            <a:r>
              <a:rPr lang="en-US" dirty="0" err="1"/>
              <a:t>webkit</a:t>
            </a:r>
            <a:r>
              <a:rPr lang="en-US" dirty="0"/>
              <a:t>, </a:t>
            </a:r>
            <a:r>
              <a:rPr lang="en-US" dirty="0" err="1"/>
              <a:t>firefox</a:t>
            </a:r>
            <a:r>
              <a:rPr lang="en-US" dirty="0"/>
              <a:t>) and </a:t>
            </a:r>
            <a:r>
              <a:rPr lang="en-US" b="1" dirty="0">
                <a:highlight>
                  <a:srgbClr val="FFFF00"/>
                </a:highlight>
              </a:rPr>
              <a:t>devices</a:t>
            </a:r>
            <a:r>
              <a:rPr lang="en-US" dirty="0"/>
              <a:t> (desktop, mobile devices)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run E2E tests, use the command below</a:t>
            </a:r>
          </a:p>
          <a:p>
            <a:pPr marL="0" indent="0">
              <a:buNone/>
            </a:pPr>
            <a:r>
              <a:rPr lang="en-US" dirty="0"/>
              <a:t>    % </a:t>
            </a:r>
            <a:r>
              <a:rPr lang="en-US" dirty="0" err="1"/>
              <a:t>npm</a:t>
            </a:r>
            <a:r>
              <a:rPr lang="en-US" dirty="0"/>
              <a:t> run test-e2e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C81D0A-73FB-C44A-A4F2-039A601CD2AD}"/>
              </a:ext>
            </a:extLst>
          </p:cNvPr>
          <p:cNvGrpSpPr/>
          <p:nvPr/>
        </p:nvGrpSpPr>
        <p:grpSpPr>
          <a:xfrm>
            <a:off x="1274689" y="640080"/>
            <a:ext cx="2719934" cy="5588102"/>
            <a:chOff x="8350637" y="332995"/>
            <a:chExt cx="3057196" cy="6281006"/>
          </a:xfrm>
        </p:grpSpPr>
        <p:pic>
          <p:nvPicPr>
            <p:cNvPr id="7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F6B3F30-6612-5246-B86F-4BFC46CF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84C4622-A0CC-F244-A0E0-81985255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1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47718F-62CB-0542-8E40-512304FE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" y="406400"/>
            <a:ext cx="4648200" cy="604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DBDC9-3784-EE49-9119-A20C247D4D52}"/>
              </a:ext>
            </a:extLst>
          </p:cNvPr>
          <p:cNvSpPr txBox="1"/>
          <p:nvPr/>
        </p:nvSpPr>
        <p:spPr>
          <a:xfrm>
            <a:off x="270822" y="13977"/>
            <a:ext cx="53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__tests__/e2e/prodApp.test.js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C0DF3-C573-F942-AA0A-DAC28011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474" y="406400"/>
            <a:ext cx="6901808" cy="60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12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8F644-F301-B24D-8321-BC29126C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867" y="455468"/>
            <a:ext cx="7652703" cy="4268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FF26D-A38B-D24E-B647-257580A6B2B9}"/>
              </a:ext>
            </a:extLst>
          </p:cNvPr>
          <p:cNvSpPr txBox="1"/>
          <p:nvPr/>
        </p:nvSpPr>
        <p:spPr>
          <a:xfrm>
            <a:off x="3899867" y="5140036"/>
            <a:ext cx="5729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commands to interact with a browser can be </a:t>
            </a:r>
            <a:r>
              <a:rPr lang="en-US" b="1" dirty="0">
                <a:highlight>
                  <a:srgbClr val="FFFF00"/>
                </a:highlight>
              </a:rPr>
              <a:t>automatically generated</a:t>
            </a:r>
            <a:r>
              <a:rPr lang="en-US" dirty="0"/>
              <a:t> through the </a:t>
            </a:r>
            <a:r>
              <a:rPr lang="en-US" b="1" dirty="0">
                <a:highlight>
                  <a:srgbClr val="FFFF00"/>
                </a:highlight>
              </a:rPr>
              <a:t>‘recording’ </a:t>
            </a:r>
            <a:r>
              <a:rPr lang="en-US" dirty="0"/>
              <a:t>feature that is available after invoking </a:t>
            </a:r>
          </a:p>
          <a:p>
            <a:r>
              <a:rPr lang="en-US" b="1" dirty="0">
                <a:highlight>
                  <a:srgbClr val="FFFF00"/>
                </a:highlight>
              </a:rPr>
              <a:t>‘await </a:t>
            </a:r>
            <a:r>
              <a:rPr lang="en-US" b="1" dirty="0" err="1">
                <a:highlight>
                  <a:srgbClr val="FFFF00"/>
                </a:highlight>
              </a:rPr>
              <a:t>page.pause</a:t>
            </a:r>
            <a:r>
              <a:rPr lang="en-US" b="1" dirty="0">
                <a:highlight>
                  <a:srgbClr val="FFFF00"/>
                </a:highlight>
              </a:rPr>
              <a:t>()’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8D35C7-7F98-9046-AEB9-071F1CA87A75}"/>
              </a:ext>
            </a:extLst>
          </p:cNvPr>
          <p:cNvGrpSpPr/>
          <p:nvPr/>
        </p:nvGrpSpPr>
        <p:grpSpPr>
          <a:xfrm>
            <a:off x="512689" y="634949"/>
            <a:ext cx="2719934" cy="5588102"/>
            <a:chOff x="8350637" y="332995"/>
            <a:chExt cx="3057196" cy="6281006"/>
          </a:xfrm>
        </p:grpSpPr>
        <p:pic>
          <p:nvPicPr>
            <p:cNvPr id="8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7CE0065-6F94-2246-8D34-9DE533EB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F1BEE2D-69BD-9E4B-9C73-84E4BBF3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611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91F-5258-3D41-931E-8109C4EB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DD5FE-845F-F24B-BB28-BBE5A7744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r>
              <a:rPr lang="en-US" sz="2800" dirty="0"/>
              <a:t>Use </a:t>
            </a:r>
            <a:r>
              <a:rPr lang="en-US" sz="2800" b="1" dirty="0">
                <a:solidFill>
                  <a:srgbClr val="00B050"/>
                </a:solidFill>
              </a:rPr>
              <a:t>TESTABILTIY</a:t>
            </a:r>
            <a:r>
              <a:rPr lang="en-US" sz="2800" dirty="0"/>
              <a:t> as a lens of your </a:t>
            </a:r>
            <a:r>
              <a:rPr lang="en-US" sz="2800" b="1" dirty="0"/>
              <a:t>design</a:t>
            </a:r>
          </a:p>
          <a:p>
            <a:endParaRPr lang="en-US" sz="2800" dirty="0"/>
          </a:p>
          <a:p>
            <a:r>
              <a:rPr lang="en-US" sz="2800" dirty="0"/>
              <a:t>Adhere to </a:t>
            </a:r>
            <a:r>
              <a:rPr lang="en-US" sz="2800" b="1" dirty="0">
                <a:solidFill>
                  <a:srgbClr val="00B050"/>
                </a:solidFill>
              </a:rPr>
              <a:t>Test Pyramid</a:t>
            </a:r>
            <a:r>
              <a:rPr lang="en-US" sz="2800" dirty="0"/>
              <a:t> when developing automated tests for your project</a:t>
            </a:r>
          </a:p>
        </p:txBody>
      </p:sp>
      <p:sp>
        <p:nvSpPr>
          <p:cNvPr id="44" name="Freeform: Shape 12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1D739-C247-D44A-97A8-90F1C55D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51" y="935321"/>
            <a:ext cx="4218484" cy="34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lloons with party hats">
            <a:extLst>
              <a:ext uri="{FF2B5EF4-FFF2-40B4-BE49-F238E27FC236}">
                <a16:creationId xmlns:a16="http://schemas.microsoft.com/office/drawing/2014/main" id="{81D58206-52D8-6A41-BD10-86EE1F6903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91" t="233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3494E7-BC09-7843-B5DC-858AD751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That’s it! Have fun testing in your next project </a:t>
            </a: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sym typeface="Wingdings" pitchFamily="2" charset="2"/>
              </a:rPr>
              <a:t></a:t>
            </a:r>
            <a:endParaRPr lang="en-US" sz="74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2377553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0F86-EC9B-9949-BFB7-9A09016F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2023-980F-4B42-8704-D83C05FAF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Project: </a:t>
            </a:r>
            <a:r>
              <a:rPr lang="en-US" dirty="0">
                <a:hlinkClick r:id="rId2"/>
              </a:rPr>
              <a:t>https://github.com/nongnoochr/covid-buddy</a:t>
            </a:r>
            <a:endParaRPr lang="en-US" dirty="0"/>
          </a:p>
          <a:p>
            <a:pPr lvl="1"/>
            <a:r>
              <a:rPr lang="en-US" dirty="0"/>
              <a:t>This presentation is available in </a:t>
            </a:r>
            <a:r>
              <a:rPr lang="en-US" dirty="0">
                <a:hlinkClick r:id="rId3"/>
              </a:rPr>
              <a:t>artifacts</a:t>
            </a:r>
            <a:r>
              <a:rPr lang="en-US" dirty="0"/>
              <a:t>/</a:t>
            </a:r>
            <a:r>
              <a:rPr lang="en-US" dirty="0" err="1"/>
              <a:t>intro_automatedtesting.pptx</a:t>
            </a:r>
            <a:endParaRPr lang="en-US" dirty="0"/>
          </a:p>
          <a:p>
            <a:r>
              <a:rPr lang="en-US" dirty="0">
                <a:hlinkClick r:id="rId4"/>
              </a:rPr>
              <a:t>https://jestjs.io/</a:t>
            </a:r>
            <a:endParaRPr lang="en-US" dirty="0"/>
          </a:p>
          <a:p>
            <a:r>
              <a:rPr lang="en-US" dirty="0">
                <a:hlinkClick r:id="rId5"/>
              </a:rPr>
              <a:t>https://playwright.dev/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44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742DD96E-1146-447C-8C45-D1B08194EC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BDC19-5550-FC4B-A285-1F61DAEA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Questions?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73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85AEF108-9046-475F-A847-B376BAC39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773" r="-1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BAEBB9-D94A-5B44-8BE9-A2C388A83162}"/>
              </a:ext>
            </a:extLst>
          </p:cNvPr>
          <p:cNvSpPr txBox="1"/>
          <p:nvPr/>
        </p:nvSpPr>
        <p:spPr>
          <a:xfrm>
            <a:off x="4900048" y="200311"/>
            <a:ext cx="6730276" cy="1328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multiple types of software testing but 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505681-95AB-7F47-A2E5-4C517327F5C0}"/>
              </a:ext>
            </a:extLst>
          </p:cNvPr>
          <p:cNvSpPr txBox="1"/>
          <p:nvPr/>
        </p:nvSpPr>
        <p:spPr>
          <a:xfrm>
            <a:off x="5381842" y="1839850"/>
            <a:ext cx="60490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only cover</a:t>
            </a:r>
          </a:p>
          <a:p>
            <a:pPr algn="ctr">
              <a:spcAft>
                <a:spcPts val="600"/>
              </a:spcAft>
            </a:pPr>
            <a:r>
              <a:rPr lang="en-US" sz="5400" b="1" dirty="0">
                <a:solidFill>
                  <a:srgbClr val="00B050"/>
                </a:solidFill>
              </a:rPr>
              <a:t>AUTOMATED TESTING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focusing on testing </a:t>
            </a:r>
          </a:p>
          <a:p>
            <a:pPr algn="ctr">
              <a:spcAft>
                <a:spcPts val="600"/>
              </a:spcAft>
            </a:pP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Applications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talk</a:t>
            </a:r>
          </a:p>
        </p:txBody>
      </p:sp>
    </p:spTree>
    <p:extLst>
      <p:ext uri="{BB962C8B-B14F-4D97-AF65-F5344CB8AC3E}">
        <p14:creationId xmlns:p14="http://schemas.microsoft.com/office/powerpoint/2010/main" val="28288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Automated Testing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3468914" y="2278743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94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2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400" dirty="0"/>
              <a:t>Example: Unit Test cases</a:t>
            </a:r>
            <a:r>
              <a:rPr lang="th-TH" sz="4400" dirty="0"/>
              <a:t> </a:t>
            </a:r>
            <a:r>
              <a:rPr lang="en-US" sz="4400" dirty="0"/>
              <a:t>for Calculator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831262"/>
            <a:ext cx="3722101" cy="52057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Possible unit test cases</a:t>
            </a:r>
          </a:p>
          <a:p>
            <a:pPr marL="0" indent="0">
              <a:buNone/>
            </a:pPr>
            <a:r>
              <a:rPr lang="en-US" sz="2400" dirty="0"/>
              <a:t>no UI</a:t>
            </a:r>
          </a:p>
          <a:p>
            <a:pPr lvl="1"/>
            <a:r>
              <a:rPr lang="en-US" sz="2000" dirty="0"/>
              <a:t>Test the math operations (+, -, x, /)</a:t>
            </a:r>
          </a:p>
          <a:p>
            <a:pPr lvl="1"/>
            <a:r>
              <a:rPr lang="en-US" sz="2000" dirty="0"/>
              <a:t>Test the AC function</a:t>
            </a:r>
          </a:p>
          <a:p>
            <a:pPr lvl="1"/>
            <a:r>
              <a:rPr lang="en-US" sz="2000" dirty="0"/>
              <a:t>Test the +/- function</a:t>
            </a:r>
          </a:p>
          <a:p>
            <a:pPr lvl="1"/>
            <a:r>
              <a:rPr lang="en-US" sz="2000" dirty="0"/>
              <a:t>Test the % function</a:t>
            </a:r>
          </a:p>
          <a:p>
            <a:pPr marL="0" indent="0">
              <a:buNone/>
            </a:pPr>
            <a:r>
              <a:rPr lang="en-US" sz="2400" dirty="0"/>
              <a:t>UI Components</a:t>
            </a:r>
          </a:p>
          <a:p>
            <a:pPr lvl="1"/>
            <a:r>
              <a:rPr lang="en-US" sz="2000" dirty="0"/>
              <a:t>Button component should render an appropriate symbol</a:t>
            </a:r>
          </a:p>
          <a:p>
            <a:pPr marL="274320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4022</TotalTime>
  <Words>1467</Words>
  <Application>Microsoft Macintosh PowerPoint</Application>
  <PresentationFormat>Widescreen</PresentationFormat>
  <Paragraphs>233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Automated Testing for Web App</vt:lpstr>
      <vt:lpstr>PowerPoint Presentation</vt:lpstr>
      <vt:lpstr>Agenda</vt:lpstr>
      <vt:lpstr>What is Software testing And Why?</vt:lpstr>
      <vt:lpstr>PowerPoint Presentation</vt:lpstr>
      <vt:lpstr>Types of Automated Testing</vt:lpstr>
      <vt:lpstr>Unit Testing</vt:lpstr>
      <vt:lpstr>Example: Unit Test cases for Calculator app</vt:lpstr>
      <vt:lpstr>Integration Testing</vt:lpstr>
      <vt:lpstr>Example: Integ Test cases</vt:lpstr>
      <vt:lpstr>End-to-end (e2e) Testing</vt:lpstr>
      <vt:lpstr>Example: E2E Test cases</vt:lpstr>
      <vt:lpstr>Adhere to test pyramid for quality and testability</vt:lpstr>
      <vt:lpstr>There are so many JS testing Libraries.  which one should I use?</vt:lpstr>
      <vt:lpstr>Let’s apply what we learned Together!</vt:lpstr>
      <vt:lpstr>PowerPoint Presentation</vt:lpstr>
      <vt:lpstr>PowerPoint Presentation</vt:lpstr>
      <vt:lpstr>Let’s add automated tests for the covid-buddy app!</vt:lpstr>
      <vt:lpstr>PowerPoint Presentation</vt:lpstr>
      <vt:lpstr>PowerPoint Presentation</vt:lpstr>
      <vt:lpstr>Before we start…</vt:lpstr>
      <vt:lpstr>What we will be using to develop Automated tests?</vt:lpstr>
      <vt:lpstr>Client-side testing</vt:lpstr>
      <vt:lpstr>PowerPoint Presentation</vt:lpstr>
      <vt:lpstr>Recap: Unit Testing</vt:lpstr>
      <vt:lpstr>Unit test cases – No UI</vt:lpstr>
      <vt:lpstr>PowerPoint Presentation</vt:lpstr>
      <vt:lpstr>Unit test cases –UI component</vt:lpstr>
      <vt:lpstr>PowerPoint Presentation</vt:lpstr>
      <vt:lpstr>Recap-Integration Testing</vt:lpstr>
      <vt:lpstr>Integ test cases</vt:lpstr>
      <vt:lpstr>PowerPoint Presentation</vt:lpstr>
      <vt:lpstr>How did we do so far? Code coverage collection</vt:lpstr>
      <vt:lpstr>Code coverage results (CLI)</vt:lpstr>
      <vt:lpstr>Code coverage results (Report)</vt:lpstr>
      <vt:lpstr>Server-side testing</vt:lpstr>
      <vt:lpstr>PowerPoint Presentation</vt:lpstr>
      <vt:lpstr>PowerPoint Presentation</vt:lpstr>
      <vt:lpstr>What is our code coverage (server)?</vt:lpstr>
      <vt:lpstr>End-to-End Testing</vt:lpstr>
      <vt:lpstr>Recap: End-to-end (e2e) Testing</vt:lpstr>
      <vt:lpstr>E2E test cases</vt:lpstr>
      <vt:lpstr>PowerPoint Presentation</vt:lpstr>
      <vt:lpstr>PowerPoint Presentation</vt:lpstr>
      <vt:lpstr>Takeaways</vt:lpstr>
      <vt:lpstr>That’s it! Have fun testing in your next project 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Testing for Web App</dc:title>
  <dc:creator>Nong Roongpiboonsopit</dc:creator>
  <cp:lastModifiedBy>Nong Roongpiboonsopit</cp:lastModifiedBy>
  <cp:revision>132</cp:revision>
  <dcterms:created xsi:type="dcterms:W3CDTF">2021-08-11T10:07:51Z</dcterms:created>
  <dcterms:modified xsi:type="dcterms:W3CDTF">2021-08-14T05:11:02Z</dcterms:modified>
</cp:coreProperties>
</file>